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292" r:id="rId44"/>
    <p:sldId id="293" r:id="rId45"/>
    <p:sldId id="294" r:id="rId46"/>
    <p:sldId id="267" r:id="rId47"/>
    <p:sldId id="268" r:id="rId48"/>
    <p:sldId id="269" r:id="rId49"/>
    <p:sldId id="270" r:id="rId50"/>
    <p:sldId id="271" r:id="rId51"/>
    <p:sldId id="297" r:id="rId52"/>
    <p:sldId id="302" r:id="rId53"/>
    <p:sldId id="304" r:id="rId54"/>
    <p:sldId id="305" r:id="rId55"/>
    <p:sldId id="323" r:id="rId56"/>
    <p:sldId id="306" r:id="rId57"/>
    <p:sldId id="307" r:id="rId58"/>
    <p:sldId id="295" r:id="rId59"/>
    <p:sldId id="299" r:id="rId60"/>
    <p:sldId id="296" r:id="rId61"/>
    <p:sldId id="298" r:id="rId62"/>
    <p:sldId id="300" r:id="rId63"/>
    <p:sldId id="301" r:id="rId64"/>
    <p:sldId id="25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9A68-890D-4334-8E7A-38E2E765CE22}" v="3" dt="2025-01-10T14:45:12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1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24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5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>
                <a:cs typeface="Calibri Light"/>
              </a:rPr>
            </a:br>
            <a:r>
              <a:rPr lang="en-IN" sz="480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/>
              <a:t>Either </a:t>
            </a:r>
            <a:r>
              <a:rPr lang="en-US" sz="2400">
                <a:solidFill>
                  <a:srgbClr val="FF0000"/>
                </a:solidFill>
              </a:rPr>
              <a:t>rely</a:t>
            </a:r>
            <a:r>
              <a:rPr lang="en-US" sz="2400"/>
              <a:t> on a hardware interrupt that the </a:t>
            </a:r>
            <a:r>
              <a:rPr lang="en-US" sz="2400">
                <a:solidFill>
                  <a:srgbClr val="C00000"/>
                </a:solidFill>
              </a:rPr>
              <a:t>CPU</a:t>
            </a:r>
            <a:br>
              <a:rPr lang="en-US" sz="2400"/>
            </a:br>
            <a:r>
              <a:rPr lang="en-US" sz="240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B050"/>
                </a:solidFill>
              </a:rPr>
              <a:t>treat</a:t>
            </a:r>
            <a:r>
              <a:rPr lang="en-US" sz="2400"/>
              <a:t> a fault/exception in the </a:t>
            </a:r>
            <a:r>
              <a:rPr lang="en-US" sz="2400">
                <a:solidFill>
                  <a:srgbClr val="00B050"/>
                </a:solidFill>
              </a:rPr>
              <a:t>program</a:t>
            </a:r>
            <a:r>
              <a:rPr lang="en-US" sz="2400"/>
              <a:t> as an </a:t>
            </a:r>
            <a:br>
              <a:rPr lang="en-US" sz="2400"/>
            </a:br>
            <a:r>
              <a:rPr lang="en-US" sz="240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70C0"/>
                </a:solidFill>
              </a:rPr>
              <a:t>generate</a:t>
            </a:r>
            <a:r>
              <a:rPr lang="en-US" sz="2400"/>
              <a:t> a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/>
              <a:t>yourself to </a:t>
            </a:r>
            <a:br>
              <a:rPr lang="en-US" sz="2400"/>
            </a:br>
            <a:r>
              <a:rPr lang="en-US" sz="2400"/>
              <a:t>ask the OS to do some work for you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Kind of a weird way of drawing the OS’s attention. The only way to talk to the </a:t>
            </a:r>
            <a:r>
              <a:rPr lang="en-US" sz="2400">
                <a:solidFill>
                  <a:srgbClr val="FF0000"/>
                </a:solidFill>
              </a:rPr>
              <a:t>fireman</a:t>
            </a:r>
            <a:br>
              <a:rPr lang="en-US" sz="2400"/>
            </a:br>
            <a:r>
              <a:rPr lang="en-US" sz="2400"/>
              <a:t>is by setting your </a:t>
            </a:r>
            <a:r>
              <a:rPr lang="en-US" sz="2400">
                <a:solidFill>
                  <a:srgbClr val="C00000"/>
                </a:solidFill>
              </a:rPr>
              <a:t>house</a:t>
            </a:r>
            <a:r>
              <a:rPr lang="en-US" sz="240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64576" y="1527803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29752" y="3787684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270231" y="4326450"/>
            <a:ext cx="81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instruction, or next PC</a:t>
            </a:r>
            <a:br>
              <a:rPr lang="en-US" sz="2400" dirty="0"/>
            </a:br>
            <a:r>
              <a:rPr lang="en-US" sz="2400" dirty="0"/>
              <a:t>(point of resumption)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the </a:t>
            </a:r>
            <a:r>
              <a:rPr lang="en-US" sz="2400" dirty="0">
                <a:solidFill>
                  <a:srgbClr val="00B050"/>
                </a:solidFill>
              </a:rPr>
              <a:t>point of resumption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3078" y="6538912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31157-C25F-F647-9AFA-32EA11423BF8}"/>
              </a:ext>
            </a:extLst>
          </p:cNvPr>
          <p:cNvSpPr txBox="1"/>
          <p:nvPr/>
        </p:nvSpPr>
        <p:spPr>
          <a:xfrm>
            <a:off x="5164302" y="3387469"/>
            <a:ext cx="186339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No need to save</a:t>
            </a:r>
            <a:br>
              <a:rPr lang="en-IN" sz="2000" dirty="0"/>
            </a:br>
            <a:r>
              <a:rPr lang="en-IN" sz="2000" dirty="0"/>
              <a:t>and restore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0C46D1-3751-58A7-C798-2D7F45E96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7" y="3534004"/>
            <a:ext cx="471669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has no way of knowing that it is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out and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55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The OS treats 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as a </a:t>
            </a:r>
            <a:r>
              <a:rPr lang="en-US" sz="2400">
                <a:solidFill>
                  <a:srgbClr val="002060"/>
                </a:solidFill>
              </a:rPr>
              <a:t>suitcase</a:t>
            </a:r>
            <a:r>
              <a:rPr lang="en-US" sz="2400"/>
              <a:t> containing some state. It can be </a:t>
            </a:r>
            <a:br>
              <a:rPr lang="en-US" sz="2400"/>
            </a:br>
            <a:r>
              <a:rPr lang="en-US" sz="2400"/>
              <a:t>seamlessly moved from core to core on a multi-core CPU. It can be </a:t>
            </a:r>
            <a:r>
              <a:rPr lang="en-US" sz="2400">
                <a:solidFill>
                  <a:srgbClr val="FF0000"/>
                </a:solidFill>
              </a:rPr>
              <a:t>suspended</a:t>
            </a:r>
            <a:r>
              <a:rPr lang="en-US" sz="2400"/>
              <a:t> at</a:t>
            </a:r>
            <a:br>
              <a:rPr lang="en-US" sz="2400"/>
            </a:br>
            <a:r>
              <a:rPr lang="en-US" sz="2400"/>
              <a:t>will and brought back to life at a </a:t>
            </a:r>
            <a:r>
              <a:rPr lang="en-US" sz="2400">
                <a:solidFill>
                  <a:srgbClr val="00B050"/>
                </a:solidFill>
              </a:rPr>
              <a:t>future point of time </a:t>
            </a:r>
            <a:r>
              <a:rPr lang="en-US" sz="2400"/>
              <a:t>without the process </a:t>
            </a:r>
            <a:r>
              <a:rPr lang="en-US" sz="2400">
                <a:solidFill>
                  <a:srgbClr val="002060"/>
                </a:solidFill>
              </a:rPr>
              <a:t>knowing</a:t>
            </a:r>
            <a:r>
              <a:rPr lang="en-US" sz="240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In principle, an </a:t>
            </a:r>
            <a:r>
              <a:rPr lang="en-IN" sz="2400">
                <a:solidFill>
                  <a:srgbClr val="0070C0"/>
                </a:solidFill>
              </a:rPr>
              <a:t>application</a:t>
            </a:r>
            <a:r>
              <a:rPr lang="en-IN" sz="240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It will never get </a:t>
            </a:r>
            <a:r>
              <a:rPr lang="en-IN" sz="2400">
                <a:solidFill>
                  <a:srgbClr val="00B050"/>
                </a:solidFill>
              </a:rPr>
              <a:t>swapped</a:t>
            </a:r>
            <a:r>
              <a:rPr lang="en-IN" sz="2400"/>
              <a:t> out and will continue to </a:t>
            </a:r>
            <a:r>
              <a:rPr lang="en-IN" sz="2400">
                <a:solidFill>
                  <a:srgbClr val="FF0000"/>
                </a:solidFill>
              </a:rPr>
              <a:t>monopolize</a:t>
            </a:r>
            <a:r>
              <a:rPr lang="en-IN" sz="240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Have an </a:t>
            </a:r>
            <a:r>
              <a:rPr lang="en-IN" sz="2400">
                <a:solidFill>
                  <a:srgbClr val="7030A0"/>
                </a:solidFill>
              </a:rPr>
              <a:t>external</a:t>
            </a:r>
            <a:r>
              <a:rPr lang="en-IN" sz="2400"/>
              <a:t> time chip on the motherboard. Generates</a:t>
            </a:r>
            <a:br>
              <a:rPr lang="en-IN" sz="2400"/>
            </a:br>
            <a:r>
              <a:rPr lang="en-IN" sz="2400"/>
              <a:t>a dummy interrupt (</a:t>
            </a:r>
            <a:r>
              <a:rPr lang="en-IN" sz="2400">
                <a:solidFill>
                  <a:srgbClr val="C00000"/>
                </a:solidFill>
              </a:rPr>
              <a:t>timer</a:t>
            </a:r>
            <a:r>
              <a:rPr lang="en-IN" sz="2400"/>
              <a:t> interrupt) once every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A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  <a:r>
              <a:rPr lang="en-IN" sz="2400"/>
              <a:t> = 1 </a:t>
            </a:r>
            <a:r>
              <a:rPr lang="en-IN" sz="2400" err="1"/>
              <a:t>ms</a:t>
            </a:r>
            <a:r>
              <a:rPr lang="en-IN" sz="240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/>
              <a:t>This is to allow the OS to </a:t>
            </a:r>
            <a:r>
              <a:rPr lang="en-IN">
                <a:solidFill>
                  <a:srgbClr val="00B050"/>
                </a:solidFill>
              </a:rPr>
              <a:t>periodically</a:t>
            </a:r>
            <a:r>
              <a:rPr lang="en-IN"/>
              <a:t> execute and make process scheduling decisions.</a:t>
            </a:r>
          </a:p>
          <a:p>
            <a:r>
              <a:rPr lang="en-IN"/>
              <a:t>Otherwise, the OS may never get a chance to </a:t>
            </a:r>
            <a:r>
              <a:rPr lang="en-IN">
                <a:solidFill>
                  <a:srgbClr val="7030A0"/>
                </a:solidFill>
              </a:rPr>
              <a:t>execute</a:t>
            </a:r>
            <a:r>
              <a:rPr lang="en-IN"/>
              <a:t>. For it to execute, it needs to be invoked by any one of the three </a:t>
            </a:r>
            <a:r>
              <a:rPr lang="en-IN">
                <a:solidFill>
                  <a:srgbClr val="FF0000"/>
                </a:solidFill>
              </a:rPr>
              <a:t>mechanisms</a:t>
            </a:r>
            <a:r>
              <a:rPr lang="en-IN"/>
              <a:t>: interrupts, exceptions or system calls.</a:t>
            </a:r>
          </a:p>
          <a:p>
            <a:r>
              <a:rPr lang="en-IN"/>
              <a:t>The latter two are not relevant here. We need to thus generate </a:t>
            </a:r>
            <a:r>
              <a:rPr lang="en-IN">
                <a:solidFill>
                  <a:srgbClr val="C00000"/>
                </a:solidFill>
              </a:rPr>
              <a:t>timer</a:t>
            </a:r>
            <a:r>
              <a:rPr lang="en-IN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solidFill>
                  <a:srgbClr val="0070C0"/>
                </a:solidFill>
              </a:rPr>
              <a:t>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The jiffy </a:t>
            </a:r>
            <a:r>
              <a:rPr lang="en-IN" sz="2400">
                <a:solidFill>
                  <a:srgbClr val="00B050"/>
                </a:solidFill>
              </a:rPr>
              <a:t>count</a:t>
            </a:r>
            <a:r>
              <a:rPr lang="en-IN" sz="2400"/>
              <a:t> is incremented once every time there is a </a:t>
            </a:r>
            <a:r>
              <a:rPr lang="en-IN" sz="2400">
                <a:solidFill>
                  <a:srgbClr val="FF0000"/>
                </a:solidFill>
              </a:rPr>
              <a:t>timer</a:t>
            </a:r>
            <a:r>
              <a:rPr lang="en-IN" sz="2400"/>
              <a:t> interrupt.</a:t>
            </a:r>
            <a:br>
              <a:rPr lang="en-IN" sz="2400"/>
            </a:br>
            <a:r>
              <a:rPr lang="en-IN" sz="2400"/>
              <a:t>The interval is determined by the compile-time </a:t>
            </a:r>
            <a:r>
              <a:rPr lang="en-IN" sz="2400">
                <a:solidFill>
                  <a:srgbClr val="00B050"/>
                </a:solidFill>
              </a:rPr>
              <a:t>parameter</a:t>
            </a:r>
            <a:r>
              <a:rPr lang="en-IN" sz="2400"/>
              <a:t> HZ. If HZ = 1000,</a:t>
            </a:r>
            <a:br>
              <a:rPr lang="en-IN" sz="2400"/>
            </a:br>
            <a:r>
              <a:rPr lang="en-IN" sz="2400"/>
              <a:t>then it means that the timer interrupt interval = 1 </a:t>
            </a:r>
            <a:r>
              <a:rPr lang="en-IN" sz="2400" err="1"/>
              <a:t>ms</a:t>
            </a:r>
            <a:endParaRPr lang="en-IN" sz="24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024434" y="3007995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A large </a:t>
            </a:r>
            <a:r>
              <a:rPr lang="en-US">
                <a:solidFill>
                  <a:srgbClr val="00B050"/>
                </a:solidFill>
              </a:rPr>
              <a:t>part</a:t>
            </a:r>
            <a:r>
              <a:rPr lang="en-US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2638203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136194" y="5298027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417874" y="5023707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417874" y="5807710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30754" y="5298027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30754" y="5704427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>
                <a:latin typeface="Calibri" panose="020F0502020204030204" pitchFamily="34" charset="0"/>
              </a:rPr>
              <a:t> 16-bit 8086 processor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In fact, due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>
                <a:latin typeface="Calibri" panose="020F0502020204030204" pitchFamily="34" charset="0"/>
              </a:rPr>
              <a:t> requirements, a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>
                <a:latin typeface="Calibri" panose="020F0502020204030204" pitchFamily="34" charset="0"/>
              </a:rPr>
              <a:t> needs to be ISA compatible with all 32-bit, and 16-bit ISAs (same family)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What do we do with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?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Do we define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for each type of x86 ISA?    </a:t>
            </a:r>
            <a:r>
              <a:rPr lang="en-US" sz="2800" b="1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>
                <a:latin typeface="Calibri" panose="020F0502020204030204" pitchFamily="34" charset="0"/>
              </a:rPr>
              <a:t> :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Consider the 16-bit x86 ISA – It has 8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: ax, bx, cx, dx, </a:t>
            </a:r>
            <a:r>
              <a:rPr lang="en-US" sz="2800" err="1">
                <a:latin typeface="Calibri" panose="020F0502020204030204" pitchFamily="34" charset="0"/>
              </a:rPr>
              <a:t>sp</a:t>
            </a:r>
            <a:r>
              <a:rPr lang="en-US" sz="2800">
                <a:latin typeface="Calibri" panose="020F0502020204030204" pitchFamily="34" charset="0"/>
              </a:rPr>
              <a:t>, bp, </a:t>
            </a:r>
            <a:r>
              <a:rPr lang="en-US" sz="2800" err="1">
                <a:latin typeface="Calibri" panose="020F0502020204030204" pitchFamily="34" charset="0"/>
              </a:rPr>
              <a:t>si</a:t>
            </a:r>
            <a:r>
              <a:rPr lang="en-US" sz="280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>
                <a:latin typeface="Calibri" panose="020F0502020204030204" pitchFamily="34" charset="0"/>
              </a:rPr>
              <a:t> – </a:t>
            </a:r>
            <a:r>
              <a:rPr lang="en-US" sz="280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If the </a:t>
            </a: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709239" y="1743266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/>
              <a:t>x86 can </a:t>
            </a:r>
            <a:r>
              <a:rPr lang="fr-FR" sz="4200" err="1"/>
              <a:t>even</a:t>
            </a:r>
            <a:r>
              <a:rPr lang="fr-FR" sz="4200"/>
              <a:t> Support 8-bit </a:t>
            </a:r>
            <a:r>
              <a:rPr lang="fr-FR" sz="4200" err="1"/>
              <a:t>Registers</a:t>
            </a:r>
            <a:endParaRPr lang="fr-FR" sz="42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err="1">
                <a:latin typeface="Calibri" panose="020F0502020204030204" pitchFamily="34" charset="0"/>
              </a:rPr>
              <a:t>bh</a:t>
            </a:r>
            <a:r>
              <a:rPr lang="en-US" sz="2800">
                <a:latin typeface="Calibri" panose="020F0502020204030204" pitchFamily="34" charset="0"/>
              </a:rPr>
              <a:t>, </a:t>
            </a:r>
            <a:r>
              <a:rPr lang="en-US" sz="2800" err="1">
                <a:latin typeface="Calibri" panose="020F0502020204030204" pitchFamily="34" charset="0"/>
              </a:rPr>
              <a:t>ch</a:t>
            </a:r>
            <a:r>
              <a:rPr lang="en-US" sz="280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x86 Flags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Similar to the classical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It has 16-bit, 32-bit, and 64-bit </a:t>
            </a:r>
            <a:r>
              <a:rPr lang="en-US" sz="240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3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/>
              <a:t>The same </a:t>
            </a:r>
            <a:r>
              <a:rPr lang="en-US">
                <a:solidFill>
                  <a:srgbClr val="FF0000"/>
                </a:solidFill>
              </a:rPr>
              <a:t>code</a:t>
            </a:r>
            <a:r>
              <a:rPr lang="en-US"/>
              <a:t> can be written in two different formats: Intel and AT&amp;T</a:t>
            </a:r>
          </a:p>
          <a:p>
            <a:r>
              <a:rPr lang="en-US"/>
              <a:t>The Linux kernel and the </a:t>
            </a:r>
            <a:r>
              <a:rPr lang="en-US">
                <a:solidFill>
                  <a:srgbClr val="C00000"/>
                </a:solidFill>
              </a:rPr>
              <a:t>toolchain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uses</a:t>
            </a:r>
            <a:r>
              <a:rPr lang="en-US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add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Intel</a:t>
            </a:r>
            <a:r>
              <a:rPr lang="en-US" sz="200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AT&amp;T</a:t>
            </a: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eax</a:t>
            </a:r>
            <a:r>
              <a:rPr lang="en-US" sz="2000"/>
              <a:t> = </a:t>
            </a:r>
            <a:r>
              <a:rPr lang="en-US" sz="2000" err="1"/>
              <a:t>eax</a:t>
            </a:r>
            <a:r>
              <a:rPr lang="en-US" sz="2000"/>
              <a:t> + </a:t>
            </a:r>
            <a:r>
              <a:rPr lang="en-US" sz="2000" err="1"/>
              <a:t>ebx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addl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r>
              <a:rPr lang="en-US" sz="2000">
                <a:latin typeface="Comic Sans MS" panose="030F0702030302020204" pitchFamily="66" charset="0"/>
              </a:rPr>
              <a:t>,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mov [esp+4],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movl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4(%</a:t>
            </a:r>
            <a:r>
              <a:rPr lang="en-US" sz="2000" err="1">
                <a:latin typeface="Comic Sans MS" panose="030F0702030302020204" pitchFamily="66" charset="0"/>
              </a:rPr>
              <a:t>esp</a:t>
            </a:r>
            <a:r>
              <a:rPr lang="en-US" sz="200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Floating</a:t>
            </a:r>
            <a:r>
              <a:rPr lang="fr-FR">
                <a:solidFill>
                  <a:schemeClr val="tx1"/>
                </a:solidFill>
              </a:rPr>
              <a:t>-point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x86 has 8 (80-bit)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Memory </a:t>
            </a:r>
            <a:r>
              <a:rPr lang="fr-FR" err="1">
                <a:solidFill>
                  <a:schemeClr val="tx1"/>
                </a:solidFill>
              </a:rPr>
              <a:t>Addressing</a:t>
            </a:r>
            <a:r>
              <a:rPr lang="fr-FR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err="1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address = base + index*scale + </a:t>
            </a:r>
            <a:r>
              <a:rPr lang="en-US" sz="2000" err="1"/>
              <a:t>disp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04616" y="5383996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46824" y="5398136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744282" y="585980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edx</a:t>
            </a:r>
            <a:r>
              <a:rPr lang="en-IN" sz="2000"/>
              <a:t> = </a:t>
            </a:r>
            <a:r>
              <a:rPr lang="en-IN" sz="2000" err="1"/>
              <a:t>edx</a:t>
            </a:r>
            <a:r>
              <a:rPr lang="en-IN" sz="2000"/>
              <a:t> * </a:t>
            </a:r>
            <a:r>
              <a:rPr lang="en-IN" sz="2000" err="1"/>
              <a:t>eax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eax</a:t>
            </a:r>
            <a:r>
              <a:rPr lang="en-IN" sz="200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/>
              <a:t>Any large </a:t>
            </a:r>
            <a:r>
              <a:rPr lang="en-IN">
                <a:solidFill>
                  <a:srgbClr val="00B050"/>
                </a:solidFill>
              </a:rPr>
              <a:t>project</a:t>
            </a:r>
            <a:r>
              <a:rPr lang="en-IN"/>
              <a:t> comprises 100s of C/C++ files. </a:t>
            </a:r>
          </a:p>
          <a:p>
            <a:r>
              <a:rPr lang="en-IN"/>
              <a:t>How do we create a single </a:t>
            </a:r>
            <a:r>
              <a:rPr lang="en-IN">
                <a:solidFill>
                  <a:srgbClr val="0070C0"/>
                </a:solidFill>
              </a:rPr>
              <a:t>executable</a:t>
            </a:r>
            <a:r>
              <a:rPr lang="en-IN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x.c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z.c</a:t>
            </a:r>
            <a:endParaRPr lang="en-IN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x.o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y.o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z.o</a:t>
            </a:r>
            <a:endParaRPr lang="en-IN" sz="20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x.c</a:t>
            </a:r>
            <a:endParaRPr lang="en-IN" sz="20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/>
          </a:p>
          <a:p>
            <a:pPr algn="l"/>
            <a:r>
              <a:rPr lang="en-IN" sz="2000"/>
              <a:t>The final executable</a:t>
            </a:r>
            <a:br>
              <a:rPr lang="en-IN" sz="2000"/>
            </a:br>
            <a:r>
              <a:rPr lang="en-IN" sz="200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Linking</a:t>
            </a:r>
          </a:p>
          <a:p>
            <a:pPr algn="ctr"/>
            <a:r>
              <a:rPr lang="en-IN" sz="2000"/>
              <a:t>Command: </a:t>
            </a:r>
            <a:r>
              <a:rPr lang="en-IN" sz="2000" err="1"/>
              <a:t>ld</a:t>
            </a:r>
            <a:endParaRPr lang="en-IN" sz="200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041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 level: </a:t>
            </a:r>
            <a:r>
              <a:rPr lang="en-US" sz="2000" err="1"/>
              <a:t>i</a:t>
            </a:r>
            <a:r>
              <a:rPr lang="en-US" sz="200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2</a:t>
            </a:r>
            <a:r>
              <a:rPr lang="en-US" sz="2000" baseline="30000"/>
              <a:t>nd</a:t>
            </a:r>
            <a:r>
              <a:rPr lang="en-US" sz="2000"/>
              <a:t>  level: L2 cache (MBs)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3</a:t>
            </a:r>
            <a:r>
              <a:rPr lang="en-US" sz="2000" baseline="30000"/>
              <a:t>rd</a:t>
            </a:r>
            <a:r>
              <a:rPr lang="en-US" sz="2000"/>
              <a:t> 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C00000"/>
                </a:solidFill>
              </a:rPr>
              <a:t>Sections</a:t>
            </a:r>
            <a:r>
              <a:rPr lang="en-IN"/>
              <a:t> (</a:t>
            </a:r>
            <a:r>
              <a:rPr lang="en-IN" i="1" err="1"/>
              <a:t>objdump</a:t>
            </a:r>
            <a:r>
              <a:rPr lang="en-IN"/>
              <a:t> -x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.text (the machine instructions for the C code)</a:t>
            </a:r>
          </a:p>
          <a:p>
            <a:pPr lvl="1"/>
            <a:r>
              <a:rPr lang="en-IN"/>
              <a:t>.data (initialized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bss</a:t>
            </a:r>
            <a:r>
              <a:rPr lang="en-IN"/>
              <a:t> (uninitialized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rodata</a:t>
            </a:r>
            <a:r>
              <a:rPr lang="en-IN"/>
              <a:t> (read-only data)</a:t>
            </a:r>
          </a:p>
          <a:p>
            <a:pPr lvl="1"/>
            <a:r>
              <a:rPr lang="en-IN"/>
              <a:t>.comment</a:t>
            </a:r>
          </a:p>
          <a:p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symbol</a:t>
            </a:r>
            <a:r>
              <a:rPr lang="en-IN"/>
              <a:t> table 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syms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list of all the symbols that are used (both </a:t>
            </a:r>
            <a:r>
              <a:rPr lang="en-IN">
                <a:solidFill>
                  <a:srgbClr val="FF0000"/>
                </a:solidFill>
              </a:rPr>
              <a:t>defined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)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relocation</a:t>
            </a:r>
            <a:r>
              <a:rPr lang="en-IN"/>
              <a:t> table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reloc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symbols</a:t>
            </a:r>
            <a:r>
              <a:rPr lang="en-IN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88143"/>
            <a:ext cx="10515600" cy="1325563"/>
          </a:xfrm>
        </p:spPr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76963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939554" y="2935422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78669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241260" y="2935422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00558" y="35757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How will this </a:t>
            </a:r>
            <a:r>
              <a:rPr lang="en-IN" sz="2400">
                <a:solidFill>
                  <a:srgbClr val="C00000"/>
                </a:solidFill>
              </a:rPr>
              <a:t>happen</a:t>
            </a:r>
            <a:r>
              <a:rPr lang="en-IN" sz="240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Compilers</a:t>
            </a:r>
            <a:r>
              <a:rPr lang="en-IN" sz="240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When the compiler is trying to </a:t>
            </a:r>
            <a:r>
              <a:rPr lang="en-IN" sz="2400">
                <a:solidFill>
                  <a:srgbClr val="00B050"/>
                </a:solidFill>
              </a:rPr>
              <a:t>convert</a:t>
            </a:r>
            <a:r>
              <a:rPr lang="en-IN" sz="2400"/>
              <a:t> </a:t>
            </a:r>
            <a:r>
              <a:rPr lang="en-IN" sz="2400" err="1"/>
              <a:t>prog.c</a:t>
            </a:r>
            <a:r>
              <a:rPr lang="en-IN" sz="2400"/>
              <a:t> to </a:t>
            </a:r>
            <a:r>
              <a:rPr lang="en-IN" sz="2400" err="1"/>
              <a:t>prog.o</a:t>
            </a:r>
            <a:r>
              <a:rPr lang="en-IN" sz="2400"/>
              <a:t>, it needs some </a:t>
            </a:r>
            <a:br>
              <a:rPr lang="en-IN" sz="2400"/>
            </a:br>
            <a:r>
              <a:rPr lang="en-IN" sz="240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9" y="52903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1949528" y="59696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2993147" y="53481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446943" y="6000432"/>
            <a:ext cx="730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type of the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4581" y="649351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Where does </a:t>
            </a:r>
            <a:r>
              <a:rPr lang="en-IN" sz="2400" err="1"/>
              <a:t>prog.c</a:t>
            </a:r>
            <a:r>
              <a:rPr lang="en-IN" sz="2400"/>
              <a:t> get the </a:t>
            </a:r>
            <a:r>
              <a:rPr lang="en-IN" sz="2400">
                <a:solidFill>
                  <a:srgbClr val="00B050"/>
                </a:solidFill>
              </a:rPr>
              <a:t>signature</a:t>
            </a:r>
            <a:r>
              <a:rPr lang="en-IN" sz="2400"/>
              <a:t> of the </a:t>
            </a:r>
            <a:r>
              <a:rPr lang="en-IN" sz="2400">
                <a:solidFill>
                  <a:srgbClr val="C00000"/>
                </a:solidFill>
              </a:rPr>
              <a:t>factorial</a:t>
            </a:r>
            <a:r>
              <a:rPr lang="en-IN" sz="240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it in </a:t>
            </a:r>
            <a:r>
              <a:rPr lang="en-IN" sz="2400" err="1"/>
              <a:t>prog.c</a:t>
            </a:r>
            <a:r>
              <a:rPr lang="en-IN" sz="2400"/>
              <a:t> before the </a:t>
            </a:r>
            <a:r>
              <a:rPr lang="en-IN" sz="2400">
                <a:solidFill>
                  <a:srgbClr val="002060"/>
                </a:solidFill>
              </a:rPr>
              <a:t>function</a:t>
            </a:r>
            <a:r>
              <a:rPr lang="en-IN" sz="2400"/>
              <a:t> is used.</a:t>
            </a:r>
          </a:p>
          <a:p>
            <a:pPr algn="l"/>
            <a:r>
              <a:rPr lang="en-IN" sz="2400" i="1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>
                <a:solidFill>
                  <a:srgbClr val="002060"/>
                </a:solidFill>
              </a:rPr>
            </a:br>
            <a:r>
              <a:rPr lang="en-IN" sz="240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the signature in a header file: </a:t>
            </a:r>
            <a:r>
              <a:rPr lang="en-IN" sz="2400" i="1" err="1"/>
              <a:t>factorial.h</a:t>
            </a:r>
            <a:endParaRPr lang="en-IN" sz="24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Just include </a:t>
            </a:r>
            <a:r>
              <a:rPr lang="en-IN" sz="2400" err="1"/>
              <a:t>factorial.h</a:t>
            </a:r>
            <a:r>
              <a:rPr lang="en-IN" sz="2400"/>
              <a:t> to get the </a:t>
            </a:r>
            <a:r>
              <a:rPr lang="en-IN" sz="2400">
                <a:solidFill>
                  <a:srgbClr val="C00000"/>
                </a:solidFill>
              </a:rPr>
              <a:t>signature</a:t>
            </a:r>
            <a:r>
              <a:rPr lang="en-IN" sz="2400"/>
              <a:t>: #include &lt;</a:t>
            </a:r>
            <a:r>
              <a:rPr lang="en-IN" sz="2400" err="1"/>
              <a:t>factorial.h</a:t>
            </a:r>
            <a:r>
              <a:rPr lang="en-IN" sz="240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pre-processor simply </a:t>
            </a:r>
            <a:r>
              <a:rPr lang="en-IN" sz="2400">
                <a:solidFill>
                  <a:srgbClr val="7030A0"/>
                </a:solidFill>
              </a:rPr>
              <a:t>copy-pastes</a:t>
            </a:r>
            <a:r>
              <a:rPr lang="en-IN" sz="2400"/>
              <a:t> the contents of the </a:t>
            </a:r>
            <a:r>
              <a:rPr lang="en-IN" sz="2400">
                <a:solidFill>
                  <a:srgbClr val="C00000"/>
                </a:solidFill>
              </a:rPr>
              <a:t>header</a:t>
            </a:r>
            <a:r>
              <a:rPr lang="en-IN" sz="2400"/>
              <a:t> file to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7030A0"/>
                </a:solidFill>
              </a:rPr>
              <a:t>relevant</a:t>
            </a:r>
            <a:r>
              <a:rPr lang="en-IN" sz="240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Great idea for quickly </a:t>
            </a:r>
            <a:r>
              <a:rPr lang="en-IN" sz="2400">
                <a:solidFill>
                  <a:srgbClr val="00B050"/>
                </a:solidFill>
              </a:rPr>
              <a:t>exporting</a:t>
            </a:r>
            <a:r>
              <a:rPr lang="en-IN" sz="2400"/>
              <a:t> </a:t>
            </a:r>
            <a:r>
              <a:rPr lang="en-IN" sz="2400">
                <a:solidFill>
                  <a:srgbClr val="002060"/>
                </a:solidFill>
              </a:rPr>
              <a:t>signatures</a:t>
            </a:r>
            <a:r>
              <a:rPr lang="en-IN" sz="2400"/>
              <a:t> to any C file that is</a:t>
            </a:r>
            <a:br>
              <a:rPr lang="en-IN" sz="2400"/>
            </a:br>
            <a:r>
              <a:rPr lang="en-IN" sz="2400"/>
              <a:t>interesting in using functions defined in </a:t>
            </a:r>
            <a:r>
              <a:rPr lang="en-IN" sz="2400">
                <a:solidFill>
                  <a:srgbClr val="7030A0"/>
                </a:solidFill>
              </a:rPr>
              <a:t>another</a:t>
            </a:r>
            <a:r>
              <a:rPr lang="en-IN" sz="240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14476" y="6492875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/>
              <a:t>What is the </a:t>
            </a:r>
            <a:r>
              <a:rPr lang="en-IN">
                <a:solidFill>
                  <a:srgbClr val="7030A0"/>
                </a:solidFill>
              </a:rPr>
              <a:t>address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factorial</a:t>
            </a:r>
            <a:r>
              <a:rPr lang="en-IN"/>
              <a:t> function in </a:t>
            </a:r>
            <a:r>
              <a:rPr lang="en-IN" err="1"/>
              <a:t>prog.o</a:t>
            </a:r>
            <a:r>
              <a:rPr lang="en-IN"/>
              <a:t>? </a:t>
            </a:r>
          </a:p>
          <a:p>
            <a:pPr lvl="1"/>
            <a:r>
              <a:rPr lang="en-IN"/>
              <a:t>It is </a:t>
            </a:r>
            <a:r>
              <a:rPr lang="en-IN">
                <a:solidFill>
                  <a:srgbClr val="FF0000"/>
                </a:solidFill>
              </a:rPr>
              <a:t>unresolved</a:t>
            </a:r>
            <a:r>
              <a:rPr lang="en-IN"/>
              <a:t>.</a:t>
            </a:r>
          </a:p>
          <a:p>
            <a:pPr lvl="1"/>
            <a:r>
              <a:rPr lang="en-IN"/>
              <a:t>There is an entry in the </a:t>
            </a:r>
            <a:r>
              <a:rPr lang="en-IN">
                <a:solidFill>
                  <a:srgbClr val="FF0000"/>
                </a:solidFill>
              </a:rPr>
              <a:t>relocation table </a:t>
            </a:r>
            <a:r>
              <a:rPr lang="en-IN"/>
              <a:t>(in the .o file) that says that the symbol “factorial” is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.</a:t>
            </a:r>
          </a:p>
          <a:p>
            <a:r>
              <a:rPr lang="en-IN"/>
              <a:t>At link time, the symbol is </a:t>
            </a:r>
            <a:r>
              <a:rPr lang="en-IN">
                <a:solidFill>
                  <a:srgbClr val="002060"/>
                </a:solidFill>
              </a:rPr>
              <a:t>substituted</a:t>
            </a:r>
            <a:r>
              <a:rPr lang="en-IN"/>
              <a:t> with its real address</a:t>
            </a:r>
          </a:p>
          <a:p>
            <a:pPr lvl="1"/>
            <a:r>
              <a:rPr lang="en-IN"/>
              <a:t>The </a:t>
            </a:r>
            <a:r>
              <a:rPr lang="en-IN" i="1"/>
              <a:t>call</a:t>
            </a:r>
            <a:r>
              <a:rPr lang="en-IN"/>
              <a:t> instruction that calls </a:t>
            </a:r>
            <a:r>
              <a:rPr lang="en-IN" i="1">
                <a:solidFill>
                  <a:srgbClr val="00B050"/>
                </a:solidFill>
              </a:rPr>
              <a:t>factorial</a:t>
            </a:r>
            <a:r>
              <a:rPr lang="en-IN"/>
              <a:t> finally points to the correct address – </a:t>
            </a:r>
            <a:r>
              <a:rPr lang="en-IN">
                <a:solidFill>
                  <a:srgbClr val="C00000"/>
                </a:solidFill>
              </a:rPr>
              <a:t>address</a:t>
            </a:r>
            <a:r>
              <a:rPr lang="en-IN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Uses the factorial function defined in </a:t>
            </a:r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/>
              <a:t>Along with </a:t>
            </a:r>
            <a:r>
              <a:rPr lang="en-IN">
                <a:solidFill>
                  <a:srgbClr val="00B050"/>
                </a:solidFill>
              </a:rPr>
              <a:t>functions</a:t>
            </a:r>
            <a:r>
              <a:rPr lang="en-IN"/>
              <a:t> defined in other C files, a typical </a:t>
            </a:r>
            <a:r>
              <a:rPr lang="en-IN">
                <a:solidFill>
                  <a:srgbClr val="FF0000"/>
                </a:solidFill>
              </a:rPr>
              <a:t>executable</a:t>
            </a:r>
            <a:r>
              <a:rPr lang="en-IN"/>
              <a:t> calls a lot of functions that are defined in the standard C libraries (essentially large .o files). Examples: </a:t>
            </a:r>
            <a:r>
              <a:rPr lang="en-IN" i="1" err="1"/>
              <a:t>printf</a:t>
            </a:r>
            <a:r>
              <a:rPr lang="en-IN"/>
              <a:t>, </a:t>
            </a:r>
            <a:r>
              <a:rPr lang="en-IN" i="1" err="1"/>
              <a:t>scanf</a:t>
            </a:r>
            <a:r>
              <a:rPr lang="en-IN"/>
              <a:t>, </a:t>
            </a:r>
            <a:r>
              <a:rPr lang="en-IN" i="1"/>
              <a:t>time</a:t>
            </a:r>
            <a:r>
              <a:rPr lang="en-IN"/>
              <a:t>, etc.</a:t>
            </a:r>
          </a:p>
          <a:p>
            <a:r>
              <a:rPr lang="en-IN"/>
              <a:t>Do we </a:t>
            </a:r>
            <a:r>
              <a:rPr lang="en-IN">
                <a:solidFill>
                  <a:srgbClr val="7030A0"/>
                </a:solidFill>
              </a:rPr>
              <a:t>bundle</a:t>
            </a:r>
            <a:r>
              <a:rPr lang="en-IN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–static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892K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test.c</a:t>
            </a:r>
            <a:endParaRPr lang="en-IN" sz="200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size of the binary is quite large because the code of the entire library is included in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 the code to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is </a:t>
            </a:r>
            <a:r>
              <a:rPr lang="en-IN" err="1"/>
              <a:t>a.out</a:t>
            </a:r>
            <a:r>
              <a:rPr lang="en-IN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12K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r>
              <a:rPr lang="en-IN" sz="200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/>
              <a:t>This means that we </a:t>
            </a:r>
            <a:r>
              <a:rPr lang="en-IN" sz="2400">
                <a:solidFill>
                  <a:srgbClr val="7030A0"/>
                </a:solidFill>
              </a:rPr>
              <a:t>load</a:t>
            </a:r>
            <a:r>
              <a:rPr lang="en-IN" sz="2400"/>
              <a:t> functions “on demand” and the size of the </a:t>
            </a:r>
            <a:r>
              <a:rPr lang="en-IN" sz="2400">
                <a:solidFill>
                  <a:srgbClr val="C00000"/>
                </a:solidFill>
              </a:rPr>
              <a:t>binary</a:t>
            </a:r>
            <a:r>
              <a:rPr lang="en-IN" sz="2400"/>
              <a:t> remains small</a:t>
            </a:r>
          </a:p>
          <a:p>
            <a:r>
              <a:rPr lang="en-IN" sz="2400"/>
              <a:t>When we study virtual memory, we shall </a:t>
            </a:r>
            <a:r>
              <a:rPr lang="en-IN" sz="2400">
                <a:solidFill>
                  <a:srgbClr val="C00000"/>
                </a:solidFill>
              </a:rPr>
              <a:t>realize</a:t>
            </a:r>
            <a:r>
              <a:rPr lang="en-IN" sz="2400"/>
              <a:t> that copying the full code of the function is not </a:t>
            </a:r>
            <a:r>
              <a:rPr lang="en-IN" sz="2400">
                <a:solidFill>
                  <a:srgbClr val="FF0000"/>
                </a:solidFill>
              </a:rPr>
              <a:t>necessary</a:t>
            </a:r>
            <a:r>
              <a:rPr lang="en-IN" sz="2400"/>
              <a:t>. A simple </a:t>
            </a:r>
            <a:r>
              <a:rPr lang="en-IN" sz="2400">
                <a:solidFill>
                  <a:srgbClr val="0070C0"/>
                </a:solidFill>
              </a:rPr>
              <a:t>mapping</a:t>
            </a:r>
            <a:r>
              <a:rPr lang="en-IN" sz="2400"/>
              <a:t> can achieve the same. This means that only a </a:t>
            </a:r>
            <a:r>
              <a:rPr lang="en-IN" sz="2400">
                <a:solidFill>
                  <a:srgbClr val="7030A0"/>
                </a:solidFill>
              </a:rPr>
              <a:t>single copy</a:t>
            </a:r>
            <a:r>
              <a:rPr lang="en-IN" sz="2400"/>
              <a:t> of </a:t>
            </a:r>
            <a:r>
              <a:rPr lang="en-IN" sz="2400" i="1" err="1"/>
              <a:t>printf</a:t>
            </a:r>
            <a:r>
              <a:rPr lang="en-IN" sz="2400" i="1"/>
              <a:t> </a:t>
            </a:r>
            <a:r>
              <a:rPr lang="en-IN" sz="240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printf</a:t>
            </a:r>
            <a:endParaRPr lang="en-IN" sz="2000" i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>
                <a:latin typeface="Lucida Console"/>
              </a:rPr>
              <a:t>    </a:t>
            </a:r>
            <a:r>
              <a:rPr lang="nn-NO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err="1">
                <a:latin typeface="Lucida Console"/>
              </a:rPr>
              <a:t>prod</a:t>
            </a:r>
            <a:r>
              <a:rPr lang="nn-NO">
                <a:latin typeface="Lucida Console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>
                <a:latin typeface="Lucida Console"/>
              </a:rPr>
              <a:t>   </a:t>
            </a:r>
            <a:r>
              <a:rPr lang="pt-BR" sz="1800">
                <a:latin typeface="Lucida Console"/>
              </a:rPr>
              <a:t> </a:t>
            </a:r>
            <a:r>
              <a:rPr lang="pt-BR" sz="1800" err="1">
                <a:latin typeface="Lucida Console"/>
              </a:rPr>
              <a:t>printf</a:t>
            </a:r>
            <a:r>
              <a:rPr lang="pt-BR" sz="1800">
                <a:latin typeface="Lucida Console"/>
              </a:rPr>
              <a:t>(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latin typeface="Lucida Console"/>
              </a:rPr>
              <a:t>,</a:t>
            </a:r>
            <a:r>
              <a:rPr lang="pt-BR" sz="1800" err="1">
                <a:latin typeface="Lucida Console"/>
              </a:rPr>
              <a:t>factorial</a:t>
            </a:r>
            <a:r>
              <a:rPr lang="pt-BR" sz="1800">
                <a:latin typeface="Lucida Console"/>
              </a:rPr>
              <a:t>(</a:t>
            </a:r>
            <a:r>
              <a:rPr lang="pt-BR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>
                <a:latin typeface="Lucida Console"/>
              </a:rPr>
              <a:t>));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factorial.c</a:t>
            </a:r>
            <a:r>
              <a:rPr lang="en-IN" sz="2000"/>
              <a:t> </a:t>
            </a:r>
            <a:r>
              <a:rPr lang="en-IN" sz="2000" err="1"/>
              <a:t>prog.c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prog.c</a:t>
            </a:r>
            <a:r>
              <a:rPr lang="en-IN" sz="2000"/>
              <a:t> –o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 a large project we maintain a list of compiled .o files and compile as few files as possible when there is a new change. A </a:t>
            </a:r>
            <a:r>
              <a:rPr lang="en-IN" sz="2000" err="1"/>
              <a:t>Makefile</a:t>
            </a:r>
            <a:r>
              <a:rPr lang="en-IN" sz="2000"/>
              <a:t> and the </a:t>
            </a:r>
            <a:r>
              <a:rPr lang="en-IN" sz="2000" i="1"/>
              <a:t>make</a:t>
            </a:r>
            <a:r>
              <a:rPr lang="en-IN" sz="2000"/>
              <a:t> command automate this process. All that the programmer needs to type is </a:t>
            </a:r>
            <a:r>
              <a:rPr lang="en-IN" sz="2000" i="1"/>
              <a:t>make. </a:t>
            </a:r>
            <a:r>
              <a:rPr lang="en-IN" sz="2000"/>
              <a:t>The rules are in the </a:t>
            </a:r>
            <a:r>
              <a:rPr lang="en-IN" sz="2000" err="1"/>
              <a:t>Makefile</a:t>
            </a:r>
            <a:r>
              <a:rPr lang="en-IN" sz="2000"/>
              <a:t>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ar –</a:t>
            </a:r>
            <a:r>
              <a:rPr lang="en-IN" sz="2000" err="1"/>
              <a:t>crs</a:t>
            </a:r>
            <a:r>
              <a:rPr lang="en-IN" sz="2000"/>
              <a:t> </a:t>
            </a:r>
            <a:r>
              <a:rPr lang="en-IN" sz="2000" err="1"/>
              <a:t>factorial.a</a:t>
            </a:r>
            <a:r>
              <a:rPr lang="en-IN" sz="2000"/>
              <a:t>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prog.o</a:t>
            </a:r>
            <a:r>
              <a:rPr lang="en-IN" sz="2000"/>
              <a:t> </a:t>
            </a:r>
            <a:r>
              <a:rPr lang="en-IN" sz="2000" err="1"/>
              <a:t>factorial.a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factorial.a</a:t>
            </a:r>
            <a:r>
              <a:rPr lang="en-IN" sz="200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ar</a:t>
            </a:r>
            <a:r>
              <a:rPr lang="en-IN" sz="200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–</a:t>
            </a:r>
            <a:r>
              <a:rPr lang="en-IN" sz="2000" err="1"/>
              <a:t>fpic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factorial.c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–shared –o libfactorial.so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–L. </a:t>
            </a:r>
            <a:r>
              <a:rPr lang="en-IN" sz="2000" err="1"/>
              <a:t>prog.c</a:t>
            </a:r>
            <a:r>
              <a:rPr lang="en-IN" sz="2000"/>
              <a:t> -</a:t>
            </a:r>
            <a:r>
              <a:rPr lang="en-IN" sz="2000" err="1"/>
              <a:t>lfactorial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export LD_LIBRARY_PATH=`</a:t>
            </a:r>
            <a:r>
              <a:rPr lang="en-IN" sz="2000" err="1"/>
              <a:t>pwd</a:t>
            </a:r>
            <a:r>
              <a:rPr lang="en-IN" sz="200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/>
              <a:t>Every core has a set of </a:t>
            </a:r>
            <a:r>
              <a:rPr lang="en-US" sz="2400">
                <a:solidFill>
                  <a:srgbClr val="FF0000"/>
                </a:solidFill>
              </a:rPr>
              <a:t>registers</a:t>
            </a:r>
            <a:r>
              <a:rPr lang="en-US" sz="2400"/>
              <a:t> – named storage locations</a:t>
            </a:r>
          </a:p>
          <a:p>
            <a:r>
              <a:rPr lang="en-US" sz="2400"/>
              <a:t>They number from 8-32. They can be accessed very </a:t>
            </a:r>
            <a:r>
              <a:rPr lang="en-US" sz="2400">
                <a:solidFill>
                  <a:srgbClr val="002060"/>
                </a:solidFill>
              </a:rPr>
              <a:t>quickly</a:t>
            </a:r>
            <a:r>
              <a:rPr lang="en-US" sz="2400"/>
              <a:t> (fraction of a clock cycle).</a:t>
            </a:r>
          </a:p>
          <a:p>
            <a:r>
              <a:rPr lang="en-US" sz="2400"/>
              <a:t>Most of the CPU’s operations are performed usually on </a:t>
            </a:r>
            <a:r>
              <a:rPr lang="en-US" sz="2400">
                <a:solidFill>
                  <a:srgbClr val="C00000"/>
                </a:solidFill>
              </a:rPr>
              <a:t>registers</a:t>
            </a:r>
            <a:r>
              <a:rPr lang="en-US" sz="2400"/>
              <a:t>.</a:t>
            </a:r>
          </a:p>
          <a:p>
            <a:r>
              <a:rPr lang="en-US" sz="2400"/>
              <a:t>RISC machines first </a:t>
            </a:r>
            <a:r>
              <a:rPr lang="en-US" sz="2400">
                <a:solidFill>
                  <a:srgbClr val="7030A0"/>
                </a:solidFill>
              </a:rPr>
              <a:t>load</a:t>
            </a:r>
            <a:r>
              <a:rPr lang="en-US" sz="2400"/>
              <a:t> memory values into registers and then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/>
              <a:t> operations on them</a:t>
            </a:r>
          </a:p>
          <a:p>
            <a:r>
              <a:rPr lang="en-US" sz="2400"/>
              <a:t>CISC machines can have one </a:t>
            </a:r>
            <a:r>
              <a:rPr lang="en-US" sz="2400">
                <a:solidFill>
                  <a:srgbClr val="00B050"/>
                </a:solidFill>
              </a:rPr>
              <a:t>source</a:t>
            </a:r>
            <a:r>
              <a:rPr lang="en-US" sz="2400"/>
              <a:t> operand from memory (</a:t>
            </a:r>
            <a:r>
              <a:rPr lang="en-US" sz="2400">
                <a:solidFill>
                  <a:srgbClr val="FF0000"/>
                </a:solidFill>
              </a:rPr>
              <a:t>lower</a:t>
            </a:r>
            <a:r>
              <a:rPr lang="en-US" sz="2400"/>
              <a:t> register usage)</a:t>
            </a:r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err="1"/>
              <a:t>ldd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err="1">
                <a:sym typeface="Wingdings" panose="05000000000000000000" pitchFamily="2" charset="2"/>
              </a:rPr>
              <a:t>objdump</a:t>
            </a:r>
            <a:r>
              <a:rPr lang="en-IN">
                <a:sym typeface="Wingdings" panose="05000000000000000000" pitchFamily="2" charset="2"/>
              </a:rPr>
              <a:t>  See all the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>
                <a:sym typeface="Wingdings" panose="05000000000000000000" pitchFamily="2" charset="2"/>
              </a:rPr>
              <a:t> of an object (.o) file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err="1">
                <a:sym typeface="Wingdings" panose="05000000000000000000" pitchFamily="2" charset="2"/>
              </a:rPr>
              <a:t>readelf</a:t>
            </a:r>
            <a:r>
              <a:rPr lang="en-IN">
                <a:sym typeface="Wingdings" panose="05000000000000000000" pitchFamily="2" charset="2"/>
              </a:rPr>
              <a:t>  More </a:t>
            </a:r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>
                <a:sym typeface="Wingdings" panose="05000000000000000000" pitchFamily="2" charset="2"/>
              </a:rPr>
              <a:t> than </a:t>
            </a:r>
            <a:r>
              <a:rPr lang="en-IN" err="1">
                <a:sym typeface="Wingdings" panose="05000000000000000000" pitchFamily="2" charset="2"/>
              </a:rPr>
              <a:t>objdump</a:t>
            </a:r>
            <a:endParaRPr lang="en-IN">
              <a:sym typeface="Wingdings" panose="05000000000000000000" pitchFamily="2" charset="2"/>
            </a:endParaRPr>
          </a:p>
          <a:p>
            <a:r>
              <a:rPr lang="en-IN" i="1">
                <a:sym typeface="Wingdings" panose="05000000000000000000" pitchFamily="2" charset="2"/>
              </a:rPr>
              <a:t>nm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List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>
                <a:sym typeface="Wingdings" panose="05000000000000000000" pitchFamily="2" charset="2"/>
              </a:rPr>
              <a:t>strip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Discard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err="1">
                <a:cs typeface="Calibri" panose="020F0502020204030204"/>
              </a:rPr>
              <a:t>ranlib</a:t>
            </a:r>
            <a:r>
              <a:rPr lang="en-IN" i="1">
                <a:cs typeface="Calibri" panose="020F0502020204030204"/>
              </a:rPr>
              <a:t> &lt;archive&gt; </a:t>
            </a:r>
            <a:r>
              <a:rPr lang="en-IN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Overlap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838200" y="296733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471057" y="2967335"/>
            <a:ext cx="3919583" cy="6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One large array of bytes.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" y="4984314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369599" y="5054674"/>
            <a:ext cx="9237895" cy="97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How do we ensure that the memory regions of two processes</a:t>
            </a:r>
            <a:br>
              <a:rPr lang="en-US"/>
            </a:br>
            <a:r>
              <a:rPr lang="en-US"/>
              <a:t>do not overlap?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5816522" y="5782136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060"/>
                </a:solidFill>
              </a:rPr>
              <a:t>Overlap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722" y="6512433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key idea?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F7B7F-59FB-F55D-5EFE-2ED3A44D09F7}"/>
              </a:ext>
            </a:extLst>
          </p:cNvPr>
          <p:cNvSpPr txBox="1"/>
          <p:nvPr/>
        </p:nvSpPr>
        <p:spPr>
          <a:xfrm>
            <a:off x="1158240" y="2092960"/>
            <a:ext cx="1072896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/>
              <a:t>The program, compiler, and the runtime all see </a:t>
            </a:r>
            <a:r>
              <a:rPr lang="en-US" sz="2000">
                <a:solidFill>
                  <a:srgbClr val="0070C0"/>
                </a:solidFill>
              </a:rPr>
              <a:t>virtual</a:t>
            </a:r>
            <a:r>
              <a:rPr lang="en-US" sz="2000"/>
              <a:t> addresses. This means that they assume</a:t>
            </a:r>
            <a:br>
              <a:rPr lang="en-US" sz="2000"/>
            </a:br>
            <a:r>
              <a:rPr lang="en-US" sz="2000"/>
              <a:t>that the </a:t>
            </a:r>
            <a:r>
              <a:rPr lang="en-US" sz="2000">
                <a:solidFill>
                  <a:srgbClr val="00B050"/>
                </a:solidFill>
              </a:rPr>
              <a:t>process</a:t>
            </a:r>
            <a:r>
              <a:rPr lang="en-US" sz="2000"/>
              <a:t> has one large, contiguous address space. The </a:t>
            </a:r>
            <a:r>
              <a:rPr lang="en-US" sz="2000">
                <a:solidFill>
                  <a:srgbClr val="00B050"/>
                </a:solidFill>
              </a:rPr>
              <a:t>process</a:t>
            </a:r>
            <a:r>
              <a:rPr lang="en-US" sz="2000"/>
              <a:t> can access any </a:t>
            </a:r>
            <a:r>
              <a:rPr lang="en-US" sz="2000">
                <a:solidFill>
                  <a:srgbClr val="C00000"/>
                </a:solidFill>
              </a:rPr>
              <a:t>address</a:t>
            </a:r>
            <a:r>
              <a:rPr lang="en-US" sz="2000"/>
              <a:t> at will. </a:t>
            </a:r>
          </a:p>
        </p:txBody>
      </p:sp>
      <p:pic>
        <p:nvPicPr>
          <p:cNvPr id="5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9F5FA22F-5440-2513-DA68-A1A931569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2076034"/>
            <a:ext cx="1164764" cy="1180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49D9E-EF45-9A9A-D193-B724C0DDEB70}"/>
              </a:ext>
            </a:extLst>
          </p:cNvPr>
          <p:cNvSpPr/>
          <p:nvPr/>
        </p:nvSpPr>
        <p:spPr>
          <a:xfrm>
            <a:off x="4288966" y="3158995"/>
            <a:ext cx="2467778" cy="120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Address translation engine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A20523-8397-3453-2EC6-4206A129D636}"/>
              </a:ext>
            </a:extLst>
          </p:cNvPr>
          <p:cNvSpPr/>
          <p:nvPr/>
        </p:nvSpPr>
        <p:spPr>
          <a:xfrm>
            <a:off x="317638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57BD85-268D-6488-2EE6-DB929C9FB9A5}"/>
              </a:ext>
            </a:extLst>
          </p:cNvPr>
          <p:cNvSpPr/>
          <p:nvPr/>
        </p:nvSpPr>
        <p:spPr>
          <a:xfrm>
            <a:off x="674156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802F5-6F5A-156E-F876-F6D2E716F62F}"/>
              </a:ext>
            </a:extLst>
          </p:cNvPr>
          <p:cNvSpPr txBox="1"/>
          <p:nvPr/>
        </p:nvSpPr>
        <p:spPr>
          <a:xfrm>
            <a:off x="3074785" y="3987475"/>
            <a:ext cx="993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Virtual</a:t>
            </a:r>
            <a:br>
              <a:rPr lang="en-US" sz="2000"/>
            </a:br>
            <a:r>
              <a:rPr lang="en-US" sz="2000"/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5B512-4E90-189C-9F2E-1FA8DE51D028}"/>
              </a:ext>
            </a:extLst>
          </p:cNvPr>
          <p:cNvSpPr txBox="1"/>
          <p:nvPr/>
        </p:nvSpPr>
        <p:spPr>
          <a:xfrm>
            <a:off x="6808450" y="3987475"/>
            <a:ext cx="101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Physical</a:t>
            </a:r>
            <a:br>
              <a:rPr lang="en-US" sz="2000"/>
            </a:br>
            <a:r>
              <a:rPr lang="en-US" sz="2000"/>
              <a:t>address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47A5D2C2-E185-3909-3CB8-67EFD255BFA4}"/>
              </a:ext>
            </a:extLst>
          </p:cNvPr>
          <p:cNvSpPr/>
          <p:nvPr/>
        </p:nvSpPr>
        <p:spPr>
          <a:xfrm>
            <a:off x="8453046" y="3110864"/>
            <a:ext cx="3526178" cy="1572896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 overlaps between processes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72720" y="5552192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61920" y="57312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81646" y="4914127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80480" y="5141154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530080" y="5502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80972" y="5883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54785" y="5273814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Assume that a process </a:t>
            </a:r>
            <a:r>
              <a:rPr lang="en-US">
                <a:solidFill>
                  <a:srgbClr val="0070C0"/>
                </a:solidFill>
              </a:rPr>
              <a:t>wishes</a:t>
            </a:r>
            <a:r>
              <a:rPr lang="en-US"/>
              <a:t> to access 3 GB of memory, but we only have 2 GB of </a:t>
            </a:r>
            <a:r>
              <a:rPr lang="en-US">
                <a:solidFill>
                  <a:srgbClr val="FF0000"/>
                </a:solidFill>
              </a:rPr>
              <a:t>main memory</a:t>
            </a:r>
            <a:r>
              <a:rPr lang="en-US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Store</a:t>
            </a:r>
            <a:r>
              <a:rPr lang="en-US" sz="2400"/>
              <a:t> 2GB in main memory and store the remaining 1GB on the hard disk or any </a:t>
            </a:r>
            <a:br>
              <a:rPr lang="en-US" sz="2400"/>
            </a:br>
            <a:r>
              <a:rPr lang="en-US" sz="2400"/>
              <a:t>other storage device. Let us refer to the “non-main memory” region as the </a:t>
            </a:r>
            <a:r>
              <a:rPr lang="en-US" sz="2400" b="1">
                <a:solidFill>
                  <a:srgbClr val="002060"/>
                </a:solidFill>
              </a:rPr>
              <a:t>swap space</a:t>
            </a:r>
            <a:r>
              <a:rPr lang="en-US" sz="240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751840" y="4280318"/>
            <a:ext cx="841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Use the virtual memory mechanism to manage the memory map.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75184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53288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741983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20" y="4577359"/>
            <a:ext cx="741680" cy="7416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DAB7C-6DF9-D017-71FD-02830BC9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Memory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Each address in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sz="2000" dirty="0">
                <a:latin typeface="Calibri" panose="020F0502020204030204" pitchFamily="34" charset="0"/>
              </a:rPr>
              <a:t> is actually an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</a:rPr>
              <a:t>offset</a:t>
            </a:r>
            <a:r>
              <a:rPr lang="en-US" sz="2000" dirty="0">
                <a:latin typeface="Calibri" panose="020F0502020204030204" pitchFamily="34" charset="0"/>
              </a:rPr>
              <a:t> from the start of the </a:t>
            </a:r>
            <a:r>
              <a:rPr lang="en-US" sz="2000" dirty="0">
                <a:solidFill>
                  <a:srgbClr val="2323DC"/>
                </a:solidFill>
                <a:latin typeface="Calibri" panose="020F0502020204030204" pitchFamily="34" charset="0"/>
              </a:rPr>
              <a:t>segment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For example, an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sz="2000" dirty="0">
                <a:latin typeface="Calibri" panose="020F0502020204030204" pitchFamily="34" charset="0"/>
              </a:rPr>
              <a:t> address is an offset in the </a:t>
            </a:r>
            <a:r>
              <a:rPr lang="en-US" sz="2000" dirty="0">
                <a:solidFill>
                  <a:srgbClr val="FF6633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The starting address of the code segment is maintained in a </a:t>
            </a:r>
            <a:r>
              <a:rPr lang="en-US" sz="2000" dirty="0">
                <a:solidFill>
                  <a:srgbClr val="33A3A3"/>
                </a:solidFill>
                <a:latin typeface="Calibri" panose="020F0502020204030204" pitchFamily="34" charset="0"/>
              </a:rPr>
              <a:t>code segment (CS) 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83593" y="4642199"/>
            <a:ext cx="293080" cy="29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80000"/>
            <a:ext cx="9601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96000"/>
            <a:ext cx="0" cy="44568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66235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460750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Each register is 16 bits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err="1">
                <a:latin typeface="Calibri" panose="020F0502020204030204" pitchFamily="34" charset="0"/>
              </a:rPr>
              <a:t>gs</a:t>
            </a:r>
            <a:r>
              <a:rPr lang="en-US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Depending upon the type of </a:t>
            </a: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>
                <a:latin typeface="Calibri" panose="020F0502020204030204" pitchFamily="34" charset="0"/>
              </a:rPr>
              <a:t>, the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4074160" y="1089027"/>
            <a:ext cx="2783999" cy="19915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5578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00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339223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err="1"/>
              <a:t>Segmented</a:t>
            </a:r>
            <a:r>
              <a:rPr lang="fr-FR" sz="4200"/>
              <a:t> vs </a:t>
            </a:r>
            <a:r>
              <a:rPr lang="fr-FR" sz="4200" err="1"/>
              <a:t>Linear</a:t>
            </a:r>
            <a:r>
              <a:rPr lang="fr-FR" sz="420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4960" y="1676400"/>
            <a:ext cx="10576560" cy="435864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In a </a:t>
            </a:r>
            <a:r>
              <a:rPr lang="en-US" sz="240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There are </a:t>
            </a:r>
            <a:r>
              <a:rPr lang="en-US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What are the advantages of a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>
                <a:latin typeface="Calibri" panose="020F0502020204030204" pitchFamily="34" charset="0"/>
              </a:rPr>
              <a:t> of the segment registers can be changed by the 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>
                <a:latin typeface="Calibri" panose="020F0502020204030204" pitchFamily="34" charset="0"/>
              </a:rPr>
              <a:t> at runtime.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Can map the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>
                <a:latin typeface="Calibri" panose="020F0502020204030204" pitchFamily="34" charset="0"/>
              </a:rPr>
              <a:t>: Stores use the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>
                <a:latin typeface="Calibri" panose="020F0502020204030204" pitchFamily="34" charset="0"/>
              </a:rPr>
              <a:t>, and instructions use 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03834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How </a:t>
            </a:r>
            <a:r>
              <a:rPr lang="fr-FR" err="1">
                <a:solidFill>
                  <a:schemeClr val="tx1"/>
                </a:solidFill>
              </a:rPr>
              <a:t>does</a:t>
            </a:r>
            <a:r>
              <a:rPr lang="fr-FR">
                <a:solidFill>
                  <a:schemeClr val="tx1"/>
                </a:solidFill>
              </a:rPr>
              <a:t> Segmentation </a:t>
            </a:r>
            <a:r>
              <a:rPr lang="fr-FR" err="1">
                <a:solidFill>
                  <a:schemeClr val="tx1"/>
                </a:solidFill>
              </a:rPr>
              <a:t>Work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928624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offset into a segment descriptor table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sz="2000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sz="2000" dirty="0">
                <a:latin typeface="Calibri" panose="020F0502020204030204" pitchFamily="34" charset="0"/>
              </a:rPr>
              <a:t> (Global Descriptor Table), contains 8191 entries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Each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sz="2000" dirty="0">
                <a:latin typeface="Calibri" panose="020F0502020204030204" pitchFamily="34" charset="0"/>
              </a:rPr>
              <a:t> in these </a:t>
            </a:r>
            <a:r>
              <a:rPr lang="en-US" sz="2000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sz="2000" dirty="0">
                <a:latin typeface="Calibri" panose="020F0502020204030204" pitchFamily="34" charset="0"/>
              </a:rPr>
              <a:t> contains the starting address of the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21526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General purpose registers</a:t>
            </a:r>
            <a:r>
              <a:rPr lang="en-US"/>
              <a:t>: These registers can be used by all programs</a:t>
            </a:r>
          </a:p>
          <a:p>
            <a:r>
              <a:rPr lang="en-US"/>
              <a:t>The rest are all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registers. They can only be used in certain processor modes (e.g., by the OS, hypervisor, etc.)</a:t>
            </a:r>
          </a:p>
          <a:p>
            <a:pPr lvl="1"/>
            <a:r>
              <a:rPr lang="en-US"/>
              <a:t>Hidden registers: Example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>
                <a:sym typeface="Wingdings" panose="05000000000000000000" pitchFamily="2" charset="2"/>
              </a:rPr>
              <a:t> register. This stores the result of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>
                <a:sym typeface="Wingdings" panose="05000000000000000000" pitchFamily="2" charset="2"/>
              </a:rPr>
              <a:t> registers: read/write I/O devices, access their status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Segment </a:t>
            </a:r>
            <a:r>
              <a:rPr lang="fr-FR" err="1">
                <a:solidFill>
                  <a:schemeClr val="tx1"/>
                </a:solidFill>
              </a:rPr>
              <a:t>Descriptor</a:t>
            </a:r>
            <a:r>
              <a:rPr lang="fr-FR">
                <a:solidFill>
                  <a:schemeClr val="tx1"/>
                </a:solidFill>
              </a:rPr>
              <a:t> Cache (</a:t>
            </a:r>
            <a:r>
              <a:rPr lang="fr-FR" err="1">
                <a:solidFill>
                  <a:schemeClr val="tx1"/>
                </a:solidFill>
              </a:rPr>
              <a:t>similar</a:t>
            </a:r>
            <a:r>
              <a:rPr lang="fr-FR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Every memory access needs to access the GDT or LDT :  </a:t>
            </a:r>
            <a:r>
              <a:rPr lang="en-US" sz="240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Use a </a:t>
            </a:r>
            <a:r>
              <a:rPr lang="en-US" sz="240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Lookup the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If an </a:t>
            </a:r>
            <a:r>
              <a:rPr lang="en-US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>
                <a:latin typeface="Calibri" panose="020F0502020204030204" pitchFamily="34" charset="0"/>
              </a:rPr>
              <a:t> is not there, send a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>
                <a:latin typeface="Calibri" panose="020F0502020204030204" pitchFamily="34" charset="0"/>
              </a:rPr>
              <a:t> to 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>
                <a:latin typeface="Calibri" panose="020F0502020204030204" pitchFamily="34" charset="0"/>
              </a:rPr>
              <a:t>, and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AD93-1710-FD53-2EFA-8D94D6386F25}"/>
              </a:ext>
            </a:extLst>
          </p:cNvPr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241121" y="4801680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53841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/>
              <a:t>Nowadays with x86 (64 bits) only two </a:t>
            </a:r>
            <a:r>
              <a:rPr lang="en-US">
                <a:solidFill>
                  <a:srgbClr val="C00000"/>
                </a:solidFill>
              </a:rPr>
              <a:t>segment</a:t>
            </a:r>
            <a:r>
              <a:rPr lang="en-US"/>
              <a:t> registers are used: fs and </a:t>
            </a:r>
            <a:r>
              <a:rPr lang="en-US" err="1"/>
              <a:t>gs</a:t>
            </a:r>
            <a:endParaRPr lang="en-US"/>
          </a:p>
          <a:p>
            <a:r>
              <a:rPr lang="en-US"/>
              <a:t>The GDT is also not used. It has been replaced by </a:t>
            </a:r>
            <a:r>
              <a:rPr lang="en-US">
                <a:solidFill>
                  <a:srgbClr val="FF0000"/>
                </a:solidFill>
              </a:rPr>
              <a:t>MSRs</a:t>
            </a:r>
            <a:r>
              <a:rPr lang="en-US"/>
              <a:t> (model specific registers)</a:t>
            </a:r>
          </a:p>
          <a:p>
            <a:r>
              <a:rPr lang="en-US"/>
              <a:t>The Linux </a:t>
            </a:r>
            <a:r>
              <a:rPr lang="en-US">
                <a:solidFill>
                  <a:srgbClr val="0070C0"/>
                </a:solidFill>
              </a:rPr>
              <a:t>kernel</a:t>
            </a:r>
            <a:r>
              <a:rPr lang="en-US"/>
              <a:t> uses the </a:t>
            </a:r>
            <a:r>
              <a:rPr lang="en-US" i="1" err="1"/>
              <a:t>gs</a:t>
            </a:r>
            <a:r>
              <a:rPr lang="en-US" i="1"/>
              <a:t> </a:t>
            </a:r>
            <a:r>
              <a:rPr lang="en-US"/>
              <a:t>segment to store per-CPU data. </a:t>
            </a:r>
          </a:p>
          <a:p>
            <a:r>
              <a:rPr lang="en-US"/>
              <a:t>The </a:t>
            </a:r>
            <a:r>
              <a:rPr lang="en-US" i="1" err="1"/>
              <a:t>gcc</a:t>
            </a:r>
            <a:r>
              <a:rPr lang="en-US" i="1"/>
              <a:t> </a:t>
            </a:r>
            <a:r>
              <a:rPr lang="en-US"/>
              <a:t>compiler also </a:t>
            </a:r>
            <a:r>
              <a:rPr lang="en-US">
                <a:solidFill>
                  <a:srgbClr val="7030A0"/>
                </a:solidFill>
              </a:rPr>
              <a:t>uses</a:t>
            </a:r>
            <a:r>
              <a:rPr lang="en-US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383339" y="5279062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79206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Page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know that a </a:t>
            </a:r>
            <a:r>
              <a:rPr lang="en-US" sz="2400">
                <a:solidFill>
                  <a:srgbClr val="002060"/>
                </a:solidFill>
              </a:rPr>
              <a:t>page</a:t>
            </a:r>
            <a:r>
              <a:rPr lang="en-US" sz="2400"/>
              <a:t> or a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/>
              <a:t> have a size of 4 KB (2</a:t>
            </a:r>
            <a:r>
              <a:rPr lang="en-US" sz="2400" baseline="30000"/>
              <a:t>12</a:t>
            </a:r>
            <a:r>
              <a:rPr lang="en-US" sz="240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virtual page or physical frame address is </a:t>
            </a:r>
            <a:r>
              <a:rPr lang="en-US" sz="2400">
                <a:solidFill>
                  <a:srgbClr val="FF0000"/>
                </a:solidFill>
              </a:rPr>
              <a:t>thus</a:t>
            </a:r>
            <a:r>
              <a:rPr lang="en-US" sz="240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cannot </a:t>
            </a:r>
            <a:r>
              <a:rPr lang="en-US" sz="2400">
                <a:solidFill>
                  <a:srgbClr val="FF0000"/>
                </a:solidFill>
              </a:rPr>
              <a:t>possibly</a:t>
            </a:r>
            <a:r>
              <a:rPr lang="en-US" sz="2400"/>
              <a:t> create a structure that has 2</a:t>
            </a:r>
            <a:r>
              <a:rPr lang="en-US" sz="2400" baseline="30000"/>
              <a:t>52</a:t>
            </a:r>
            <a:r>
              <a:rPr lang="en-US" sz="2400"/>
              <a:t> entries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Run-time heap (created by </a:t>
            </a:r>
            <a:r>
              <a:rPr lang="en-IN" sz="2000" i="1"/>
              <a:t>new</a:t>
            </a:r>
            <a:r>
              <a:rPr lang="en-IN" sz="2000"/>
              <a:t> and </a:t>
            </a:r>
            <a:r>
              <a:rPr lang="en-IN" sz="2000" i="1"/>
              <a:t>malloc</a:t>
            </a:r>
            <a:r>
              <a:rPr lang="en-IN" sz="200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Use the </a:t>
            </a:r>
            <a:r>
              <a:rPr lang="en-IN" sz="2000" i="1" err="1"/>
              <a:t>pmap</a:t>
            </a:r>
            <a:r>
              <a:rPr lang="en-IN" sz="2000"/>
              <a:t> command</a:t>
            </a:r>
          </a:p>
          <a:p>
            <a:pPr algn="l"/>
            <a:r>
              <a:rPr lang="en-IN" sz="2000"/>
              <a:t>to find the memory</a:t>
            </a:r>
            <a:br>
              <a:rPr lang="en-IN" sz="2000"/>
            </a:br>
            <a:r>
              <a:rPr lang="en-IN" sz="200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</a:t>
            </a:r>
            <a:r>
              <a:rPr lang="en-IN" sz="2000" err="1"/>
              <a:t>bss</a:t>
            </a:r>
            <a:r>
              <a:rPr lang="en-IN" sz="200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2</a:t>
            </a:r>
            <a:r>
              <a:rPr lang="en-IN" sz="2000" baseline="30000"/>
              <a:t>48</a:t>
            </a:r>
            <a:r>
              <a:rPr lang="en-IN" sz="200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Large empty</a:t>
            </a:r>
          </a:p>
          <a:p>
            <a:pPr algn="l"/>
            <a:r>
              <a:rPr lang="en-IN" sz="240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790177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 sz="2000"/>
              <a:t>Consider the first (36 + 12) bits in the 64-bit x86 memory address. Assume</a:t>
            </a:r>
          </a:p>
          <a:p>
            <a:r>
              <a:rPr lang="en-IN" sz="2000">
                <a:cs typeface="Calibri" panose="020F0502020204030204"/>
              </a:rPr>
              <a:t>that bits 49-64 are all zeros in the virtual address [standard assumption].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/>
              <a:t>Each </a:t>
            </a:r>
            <a:r>
              <a:rPr lang="en-IN">
                <a:solidFill>
                  <a:srgbClr val="0070C0"/>
                </a:solidFill>
              </a:rPr>
              <a:t>entry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table or TLB has additional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850566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/>
              <a:t>These </a:t>
            </a:r>
            <a:r>
              <a:rPr lang="en-IN" sz="2000">
                <a:solidFill>
                  <a:srgbClr val="C00000"/>
                </a:solidFill>
              </a:rPr>
              <a:t>bits</a:t>
            </a:r>
            <a:r>
              <a:rPr lang="en-IN" sz="2000"/>
              <a:t> can be used to make a </a:t>
            </a:r>
            <a:r>
              <a:rPr lang="en-IN" sz="2000">
                <a:solidFill>
                  <a:srgbClr val="00B050"/>
                </a:solidFill>
              </a:rPr>
              <a:t>page</a:t>
            </a:r>
            <a:r>
              <a:rPr lang="en-IN" sz="2000"/>
              <a:t> read-only. This is a vital security measure</a:t>
            </a:r>
            <a:br>
              <a:rPr lang="en-IN" sz="2000"/>
            </a:br>
            <a:r>
              <a:rPr lang="en-IN" sz="2000"/>
              <a:t>for </a:t>
            </a:r>
            <a:r>
              <a:rPr lang="en-IN" sz="2000">
                <a:solidFill>
                  <a:srgbClr val="0070C0"/>
                </a:solidFill>
              </a:rPr>
              <a:t>pages</a:t>
            </a:r>
            <a:r>
              <a:rPr lang="en-IN" sz="200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1495619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477707" y="1574702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302172" y="217492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835590" y="2194723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Very few entries in the Level 1 page table are </a:t>
            </a:r>
            <a:r>
              <a:rPr lang="en-IN" sz="2400">
                <a:solidFill>
                  <a:srgbClr val="00B050"/>
                </a:solidFill>
              </a:rPr>
              <a:t>full</a:t>
            </a:r>
            <a:r>
              <a:rPr lang="en-IN" sz="2400"/>
              <a:t>. This means that there </a:t>
            </a:r>
            <a:br>
              <a:rPr lang="en-IN" sz="2400"/>
            </a:br>
            <a:r>
              <a:rPr lang="en-IN" sz="2400"/>
              <a:t>are a few Level 2 page tables. There are slightly </a:t>
            </a:r>
            <a:r>
              <a:rPr lang="en-IN" sz="2400">
                <a:solidFill>
                  <a:srgbClr val="C00000"/>
                </a:solidFill>
              </a:rPr>
              <a:t>more</a:t>
            </a:r>
            <a:r>
              <a:rPr lang="en-IN" sz="2400"/>
              <a:t> Level 3 page tables</a:t>
            </a:r>
            <a:br>
              <a:rPr lang="en-IN" sz="2400"/>
            </a:br>
            <a:r>
              <a:rPr lang="en-IN" sz="2400"/>
              <a:t>and much more Level 4 page tables. The </a:t>
            </a:r>
            <a:r>
              <a:rPr lang="en-IN" sz="2400">
                <a:solidFill>
                  <a:srgbClr val="7030A0"/>
                </a:solidFill>
              </a:rPr>
              <a:t>sparse</a:t>
            </a:r>
            <a:r>
              <a:rPr lang="en-IN" sz="2400"/>
              <a:t> structure of the memory</a:t>
            </a:r>
            <a:br>
              <a:rPr lang="en-IN" sz="2400"/>
            </a:br>
            <a:r>
              <a:rPr lang="en-IN" sz="2400"/>
              <a:t>map </a:t>
            </a:r>
            <a:r>
              <a:rPr lang="en-IN" sz="2400">
                <a:solidFill>
                  <a:srgbClr val="FF0000"/>
                </a:solidFill>
              </a:rPr>
              <a:t>minimizes</a:t>
            </a:r>
            <a:r>
              <a:rPr lang="en-IN" sz="240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3813245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477707" y="3892328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302172" y="449255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60" y="4266648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6" y="4392810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3002192" y="4567001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5248873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477707" y="5327956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830351" y="6027003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Use a HW structure to cache </a:t>
            </a:r>
            <a:r>
              <a:rPr lang="en-IN" sz="2400">
                <a:solidFill>
                  <a:srgbClr val="00B050"/>
                </a:solidFill>
              </a:rPr>
              <a:t>frequent</a:t>
            </a:r>
            <a:r>
              <a:rPr lang="en-IN" sz="2400"/>
              <a:t> mappings. It is the TLB (Translation </a:t>
            </a:r>
          </a:p>
          <a:p>
            <a:pPr algn="l"/>
            <a:r>
              <a:rPr lang="en-IN" sz="2400"/>
              <a:t>Lookaside Buffer). We </a:t>
            </a:r>
            <a:r>
              <a:rPr lang="en-IN" sz="2400">
                <a:solidFill>
                  <a:srgbClr val="C00000"/>
                </a:solidFill>
              </a:rPr>
              <a:t>cache</a:t>
            </a:r>
            <a:r>
              <a:rPr lang="en-IN" sz="2400"/>
              <a:t> 32-128 entries. We can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302172" y="5985384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/>
              <a:t>Before </a:t>
            </a:r>
            <a:r>
              <a:rPr lang="en-IN">
                <a:solidFill>
                  <a:srgbClr val="C00000"/>
                </a:solidFill>
              </a:rPr>
              <a:t>accessing</a:t>
            </a:r>
            <a:r>
              <a:rPr lang="en-IN"/>
              <a:t> data, it needs to be </a:t>
            </a:r>
            <a:r>
              <a:rPr lang="en-IN">
                <a:solidFill>
                  <a:srgbClr val="00B050"/>
                </a:solidFill>
              </a:rPr>
              <a:t>present</a:t>
            </a:r>
            <a:r>
              <a:rPr lang="en-IN"/>
              <a:t> in the </a:t>
            </a:r>
            <a:r>
              <a:rPr lang="en-IN">
                <a:solidFill>
                  <a:srgbClr val="C00000"/>
                </a:solidFill>
              </a:rPr>
              <a:t>main memory</a:t>
            </a:r>
            <a:r>
              <a:rPr lang="en-IN"/>
              <a:t>, regardless of wherever it is stored.</a:t>
            </a:r>
          </a:p>
          <a:p>
            <a:r>
              <a:rPr lang="en-IN"/>
              <a:t>The main memory has </a:t>
            </a:r>
            <a:r>
              <a:rPr lang="en-IN">
                <a:solidFill>
                  <a:srgbClr val="FF0000"/>
                </a:solidFill>
              </a:rPr>
              <a:t>finite size</a:t>
            </a:r>
            <a:r>
              <a:rPr lang="en-IN"/>
              <a:t>. </a:t>
            </a:r>
          </a:p>
          <a:p>
            <a:r>
              <a:rPr lang="en-IN"/>
              <a:t>If it is full, then we need to </a:t>
            </a:r>
            <a:r>
              <a:rPr lang="en-IN">
                <a:solidFill>
                  <a:srgbClr val="002060"/>
                </a:solidFill>
              </a:rPr>
              <a:t>evict</a:t>
            </a:r>
            <a:r>
              <a:rPr lang="en-IN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2" y="429715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3382641" y="428074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835090" y="5002924"/>
            <a:ext cx="979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heuristics: least recently used, least frequently used </a:t>
            </a:r>
            <a:br>
              <a:rPr lang="en-IN" sz="2400"/>
            </a:br>
            <a:r>
              <a:rPr lang="en-IN" sz="240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An </a:t>
            </a:r>
            <a:r>
              <a:rPr lang="en-IN" sz="2400">
                <a:solidFill>
                  <a:srgbClr val="FF0000"/>
                </a:solidFill>
              </a:rPr>
              <a:t>optimal</a:t>
            </a:r>
            <a:r>
              <a:rPr lang="en-IN" sz="2400"/>
              <a:t> solution exists: Evict the frame that will be used farthest</a:t>
            </a:r>
            <a:br>
              <a:rPr lang="en-IN" sz="2400"/>
            </a:br>
            <a:r>
              <a:rPr lang="en-IN" sz="2400"/>
              <a:t>in the future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In general CPL=0 indicates privileged</a:t>
            </a:r>
            <a:br>
              <a:rPr lang="en-US" sz="2000"/>
            </a:br>
            <a:r>
              <a:rPr lang="en-US" sz="200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Lower the ring </a:t>
            </a:r>
            <a:r>
              <a:rPr lang="en-US" sz="200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>
                <a:sym typeface="Wingdings" panose="05000000000000000000" pitchFamily="2" charset="2"/>
              </a:rPr>
              <a:t>Higher the privilege</a:t>
            </a:r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Memory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PCI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a 16-bit I/O address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2694A-BD2A-F4FA-9EB5-E238D4F4D750}"/>
              </a:ext>
            </a:extLst>
          </p:cNvPr>
          <p:cNvSpPr/>
          <p:nvPr/>
        </p:nvSpPr>
        <p:spPr>
          <a:xfrm>
            <a:off x="7114032" y="649224"/>
            <a:ext cx="3675888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Port-Mapped I/O (PMIO)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" y="4447309"/>
            <a:ext cx="11661569" cy="1867477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Use the </a:t>
            </a:r>
            <a:r>
              <a:rPr lang="en-US">
                <a:solidFill>
                  <a:srgbClr val="00B050"/>
                </a:solidFill>
              </a:rPr>
              <a:t>virtual</a:t>
            </a:r>
            <a:r>
              <a:rPr lang="en-US"/>
              <a:t> memory mechanism to map a </a:t>
            </a:r>
            <a:r>
              <a:rPr lang="en-US">
                <a:solidFill>
                  <a:srgbClr val="0070C0"/>
                </a:solidFill>
              </a:rPr>
              <a:t>portion</a:t>
            </a:r>
            <a:r>
              <a:rPr lang="en-US"/>
              <a:t> of the virtual address space to I/O devices</a:t>
            </a:r>
          </a:p>
          <a:p>
            <a:r>
              <a:rPr lang="en-US"/>
              <a:t>Use regular </a:t>
            </a:r>
            <a:r>
              <a:rPr lang="en-US">
                <a:solidFill>
                  <a:srgbClr val="FF0000"/>
                </a:solidFill>
              </a:rPr>
              <a:t>reads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writes</a:t>
            </a:r>
            <a:r>
              <a:rPr lang="en-US"/>
              <a:t> to access I/O devices</a:t>
            </a:r>
          </a:p>
          <a:p>
            <a:r>
              <a:rPr lang="en-US"/>
              <a:t>The system automatically routes </a:t>
            </a:r>
            <a:r>
              <a:rPr lang="en-US">
                <a:solidFill>
                  <a:srgbClr val="C00000"/>
                </a:solidFill>
              </a:rPr>
              <a:t>memory traffic </a:t>
            </a:r>
            <a:r>
              <a:rPr lang="en-US"/>
              <a:t>to the I/O devices (bulk transfers possible)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2873829" y="1567544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1567542" y="2107871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Virtual</a:t>
            </a:r>
            <a:br>
              <a:rPr lang="en-US" sz="2400"/>
            </a:br>
            <a:r>
              <a:rPr lang="en-US" sz="2400"/>
              <a:t>address</a:t>
            </a:r>
            <a:br>
              <a:rPr lang="en-US" sz="2400"/>
            </a:br>
            <a:r>
              <a:rPr lang="en-US" sz="240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2873829" y="3301340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5284519" y="3429000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6175168" y="3359796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57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505552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DMA</a:t>
            </a:r>
            <a:endParaRPr lang="en-US" sz="2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378964"/>
            <a:ext cx="440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 dirty="0">
                <a:sym typeface="Wingdings" panose="05000000000000000000" pitchFamily="2" charset="2"/>
              </a:rPr>
              <a:t> 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81060" y="6124909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278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/>
              <a:t>There are two kinds of </a:t>
            </a:r>
            <a:r>
              <a:rPr lang="en-US">
                <a:solidFill>
                  <a:srgbClr val="0070C0"/>
                </a:solidFill>
              </a:rPr>
              <a:t>instructions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privileged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non-privileged</a:t>
            </a:r>
          </a:p>
          <a:p>
            <a:r>
              <a:rPr lang="en-US"/>
              <a:t>Non-privileged instructions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Regular</a:t>
            </a:r>
            <a:r>
              <a:rPr lang="en-US"/>
              <a:t> instructions</a:t>
            </a:r>
          </a:p>
          <a:p>
            <a:pPr lvl="1"/>
            <a:r>
              <a:rPr lang="en-US"/>
              <a:t>When they access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registers, several things can happen</a:t>
            </a:r>
          </a:p>
          <a:p>
            <a:pPr lvl="2"/>
            <a:r>
              <a:rPr lang="en-US"/>
              <a:t>An </a:t>
            </a:r>
            <a:r>
              <a:rPr lang="en-US">
                <a:solidFill>
                  <a:srgbClr val="FF0000"/>
                </a:solidFill>
              </a:rPr>
              <a:t>exception</a:t>
            </a:r>
            <a:r>
              <a:rPr lang="en-US"/>
              <a:t> may be generated</a:t>
            </a:r>
          </a:p>
          <a:p>
            <a:pPr lvl="2"/>
            <a:r>
              <a:rPr lang="en-US"/>
              <a:t>There will be some </a:t>
            </a:r>
            <a:r>
              <a:rPr lang="en-US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/>
              <a:t>There will be no effect at all (fully </a:t>
            </a:r>
            <a:r>
              <a:rPr lang="en-US">
                <a:solidFill>
                  <a:srgbClr val="7030A0"/>
                </a:solidFill>
              </a:rPr>
              <a:t>silent</a:t>
            </a:r>
            <a:r>
              <a:rPr lang="en-US"/>
              <a:t>)</a:t>
            </a:r>
          </a:p>
          <a:p>
            <a:r>
              <a:rPr lang="en-US"/>
              <a:t>Privileged instructions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00B050"/>
                </a:solidFill>
              </a:rPr>
              <a:t>access</a:t>
            </a:r>
            <a:r>
              <a:rPr lang="en-US"/>
              <a:t> all registers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Exceptions</a:t>
            </a:r>
            <a:r>
              <a:rPr lang="en-US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C222E7-E3B2-4528-B0AA-C0FB1C32E9B6}"/>
              </a:ext>
            </a:extLst>
          </p:cNvPr>
          <p:cNvSpPr/>
          <p:nvPr/>
        </p:nvSpPr>
        <p:spPr>
          <a:xfrm>
            <a:off x="6929610" y="3999123"/>
            <a:ext cx="2886420" cy="804231"/>
          </a:xfrm>
          <a:prstGeom prst="wedgeRoundRectCallout">
            <a:avLst>
              <a:gd name="adj1" fmla="val -125524"/>
              <a:gd name="adj2" fmla="val -38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Dangerous !!!</a:t>
            </a:r>
            <a:br>
              <a:rPr lang="en-IN" sz="2000"/>
            </a:br>
            <a:r>
              <a:rPr lang="en-IN" sz="2000"/>
              <a:t>(we will discuss when introducing VMs)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Interrupts, Exceptions, and System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Interrupts</a:t>
            </a:r>
            <a:endParaRPr lang="en-IN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interrupt</a:t>
            </a:r>
            <a:r>
              <a:rPr lang="en-IN" sz="2000"/>
              <a:t> is an externally generated event whose main</a:t>
            </a:r>
            <a:br>
              <a:rPr lang="en-IN" sz="2000"/>
            </a:br>
            <a:r>
              <a:rPr lang="en-IN" sz="2000"/>
              <a:t>job is to draw the attention of the </a:t>
            </a:r>
            <a:r>
              <a:rPr lang="en-IN" sz="2000">
                <a:solidFill>
                  <a:srgbClr val="7030A0"/>
                </a:solidFill>
              </a:rPr>
              <a:t>CPU</a:t>
            </a:r>
            <a:r>
              <a:rPr lang="en-IN" sz="2000"/>
              <a:t>. They are mainly</a:t>
            </a:r>
            <a:br>
              <a:rPr lang="en-IN" sz="2000"/>
            </a:br>
            <a:r>
              <a:rPr lang="en-IN" sz="2000"/>
              <a:t>generated by </a:t>
            </a:r>
            <a:r>
              <a:rPr lang="en-IN" sz="2000">
                <a:solidFill>
                  <a:srgbClr val="C00000"/>
                </a:solidFill>
              </a:rPr>
              <a:t>I/O devices </a:t>
            </a:r>
            <a:r>
              <a:rPr lang="en-IN" sz="2000"/>
              <a:t>and other chips in 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Exceptions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exceptional condition </a:t>
            </a:r>
            <a:r>
              <a:rPr lang="en-IN" sz="2000"/>
              <a:t>in a program such as accessing an </a:t>
            </a:r>
            <a:br>
              <a:rPr lang="en-IN" sz="2000"/>
            </a:br>
            <a:r>
              <a:rPr lang="en-IN" sz="2000"/>
              <a:t>illegal memory address or dividing by zero. There is a need to </a:t>
            </a:r>
            <a:br>
              <a:rPr lang="en-IN" sz="2000"/>
            </a:br>
            <a:r>
              <a:rPr lang="en-IN" sz="2000"/>
              <a:t>suspend the </a:t>
            </a:r>
            <a:r>
              <a:rPr lang="en-IN" sz="2000">
                <a:solidFill>
                  <a:srgbClr val="00B050"/>
                </a:solidFill>
              </a:rPr>
              <a:t>program</a:t>
            </a:r>
            <a:r>
              <a:rPr lang="en-IN" sz="2000"/>
              <a:t> and take some action to rectify the </a:t>
            </a:r>
            <a:br>
              <a:rPr lang="en-IN" sz="2000"/>
            </a:br>
            <a:r>
              <a:rPr lang="en-IN" sz="200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System calls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2907" y="4599920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0070C0"/>
                </a:solidFill>
              </a:rPr>
              <a:t>specialized instructions </a:t>
            </a:r>
            <a:r>
              <a:rPr lang="en-IN" sz="2000"/>
              <a:t>in ISAs to generate a “dummy</a:t>
            </a:r>
            <a:br>
              <a:rPr lang="en-IN" sz="2000"/>
            </a:br>
            <a:r>
              <a:rPr lang="en-IN" sz="2000"/>
              <a:t>exception”. They lead to a </a:t>
            </a:r>
            <a:r>
              <a:rPr lang="en-IN" sz="2000">
                <a:solidFill>
                  <a:srgbClr val="00B050"/>
                </a:solidFill>
              </a:rPr>
              <a:t>suspension</a:t>
            </a:r>
            <a:r>
              <a:rPr lang="en-IN" sz="2000"/>
              <a:t> of the program’s execution</a:t>
            </a:r>
            <a:br>
              <a:rPr lang="en-IN" sz="2000"/>
            </a:br>
            <a:r>
              <a:rPr lang="en-IN" sz="2000"/>
              <a:t>and invocation of an OS routine. This mechanism can be used to </a:t>
            </a:r>
            <a:br>
              <a:rPr lang="en-IN" sz="2000"/>
            </a:br>
            <a:r>
              <a:rPr lang="en-IN" sz="2000"/>
              <a:t>pass data to the OS such that it can perform a </a:t>
            </a:r>
            <a:r>
              <a:rPr lang="en-IN" sz="2000">
                <a:solidFill>
                  <a:srgbClr val="7030A0"/>
                </a:solidFill>
              </a:rPr>
              <a:t>service</a:t>
            </a:r>
            <a:r>
              <a:rPr lang="en-IN" sz="2000"/>
              <a:t> for the user</a:t>
            </a:r>
            <a:br>
              <a:rPr lang="en-IN" sz="2000"/>
            </a:br>
            <a:r>
              <a:rPr lang="en-IN" sz="2000"/>
              <a:t>program. Such a convoluted OS function call mechanism is known as</a:t>
            </a:r>
            <a:br>
              <a:rPr lang="en-IN" sz="2000"/>
            </a:br>
            <a:r>
              <a:rPr lang="en-IN" sz="2000"/>
              <a:t>a </a:t>
            </a:r>
            <a:r>
              <a:rPr lang="en-IN" sz="2000">
                <a:solidFill>
                  <a:srgbClr val="7030A0"/>
                </a:solidFill>
              </a:rPr>
              <a:t>system call</a:t>
            </a:r>
            <a:r>
              <a:rPr lang="en-IN" sz="200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arch/x86/entry/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64.tbl</a:t>
            </a:r>
            <a:r>
              <a:rPr lang="en-US" dirty="0"/>
              <a:t> (548 systems calls)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C00000"/>
                </a:solidFill>
              </a:rPr>
              <a:t>mov</a:t>
            </a:r>
            <a:r>
              <a:rPr lang="en-US" sz="2400"/>
              <a:t> $&lt;sys call number&gt;, %</a:t>
            </a:r>
            <a:r>
              <a:rPr lang="en-US" sz="2400" err="1"/>
              <a:t>rax</a:t>
            </a:r>
            <a:endParaRPr lang="en-US" sz="2400"/>
          </a:p>
          <a:p>
            <a:pPr algn="l"/>
            <a:r>
              <a:rPr lang="en-US" sz="2400" err="1">
                <a:solidFill>
                  <a:srgbClr val="0070C0"/>
                </a:solidFill>
              </a:rPr>
              <a:t>syscall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030A0"/>
                </a:solidFill>
              </a:rPr>
              <a:t>Move</a:t>
            </a:r>
            <a:r>
              <a:rPr lang="en-US" sz="2400"/>
              <a:t> the system call number to the </a:t>
            </a:r>
            <a:r>
              <a:rPr lang="en-US" sz="2400" i="1" err="1"/>
              <a:t>rax</a:t>
            </a:r>
            <a:r>
              <a:rPr lang="en-US" sz="2400" i="1"/>
              <a:t> </a:t>
            </a:r>
            <a:r>
              <a:rPr lang="en-US" sz="240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</a:rPr>
              <a:t>Issue</a:t>
            </a:r>
            <a:r>
              <a:rPr lang="en-US" sz="2400"/>
              <a:t> the “</a:t>
            </a:r>
            <a:r>
              <a:rPr lang="en-US" sz="2400" err="1"/>
              <a:t>syscall</a:t>
            </a:r>
            <a:r>
              <a:rPr lang="en-US" sz="240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Another</a:t>
            </a:r>
            <a:r>
              <a:rPr lang="en-US" sz="240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5527</Words>
  <Application>Microsoft Office PowerPoint</Application>
  <PresentationFormat>Widescreen</PresentationFormat>
  <Paragraphs>779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Size and Overlap Problems</vt:lpstr>
      <vt:lpstr>Virtualize the Memory</vt:lpstr>
      <vt:lpstr>What is the key idea? </vt:lpstr>
      <vt:lpstr>What about the “size” problem? </vt:lpstr>
      <vt:lpstr>View of Memory</vt:lpstr>
      <vt:lpstr>Segmentation in x86</vt:lpstr>
      <vt:lpstr>Segmented vs Linear Memory Model</vt:lpstr>
      <vt:lpstr>How does Segmentation Work</vt:lpstr>
      <vt:lpstr>Segment Descriptor Cache (similar to a TLB)</vt:lpstr>
      <vt:lpstr>Segmentation in x86-64</vt:lpstr>
      <vt:lpstr>How is the Page Table Designed?</vt:lpstr>
      <vt:lpstr>Leverage a Pattern (Use a Memory Map)</vt:lpstr>
      <vt:lpstr>Design a Data Structure that Leverages the Structure of the Memory Map</vt:lpstr>
      <vt:lpstr>Page Protection and Information Bits</vt:lpstr>
      <vt:lpstr>Questions on Efficiency</vt:lpstr>
      <vt:lpstr>Memory Management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</cp:revision>
  <dcterms:created xsi:type="dcterms:W3CDTF">2013-07-15T20:26:40Z</dcterms:created>
  <dcterms:modified xsi:type="dcterms:W3CDTF">2025-01-10T14:47:01Z</dcterms:modified>
</cp:coreProperties>
</file>